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sldIdLst>
    <p:sldId id="261" r:id="rId2"/>
    <p:sldId id="262" r:id="rId3"/>
    <p:sldId id="264" r:id="rId4"/>
    <p:sldId id="265" r:id="rId5"/>
    <p:sldId id="267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3C05"/>
    <a:srgbClr val="EFB67D"/>
    <a:srgbClr val="DD8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7" autoAdjust="0"/>
    <p:restoredTop sz="94578" autoAdjust="0"/>
  </p:normalViewPr>
  <p:slideViewPr>
    <p:cSldViewPr>
      <p:cViewPr varScale="1">
        <p:scale>
          <a:sx n="108" d="100"/>
          <a:sy n="108" d="100"/>
        </p:scale>
        <p:origin x="38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D90B-445F-0743-A3C5-9EBBB430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87E3-B5E7-4249-9B42-191444B13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7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9F83-9023-3F48-B7E7-D83145FB1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5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0A50-7AC5-8B40-930B-63113043E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3C38-E653-DB42-AD36-577E6B381C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5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5FF6-1E4E-514F-A776-2EFE1A99F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4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3960-0BBC-A248-A97B-10C6C889A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D825-0072-1648-8A39-D05BCAF5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6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0265-208D-354F-8BCF-6C3D15B7F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9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ABF2-14CE-5244-B6C3-1055E6235D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6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AAF-1842-8B42-88DD-0C1D020532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4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E51EF-5F8A-744B-9D79-A399DF161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7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dhabecker/playlists?shelf_id=18&amp;view=50&amp;sort=dd" TargetMode="External"/><Relationship Id="rId3" Type="http://schemas.openxmlformats.org/officeDocument/2006/relationships/image" Target="../media/image2.tif"/><Relationship Id="rId7" Type="http://schemas.openxmlformats.org/officeDocument/2006/relationships/hyperlink" Target="https://greatminds.org/math/parent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pssonline.com/site5514.php" TargetMode="External"/><Relationship Id="rId5" Type="http://schemas.openxmlformats.org/officeDocument/2006/relationships/hyperlink" Target="https://app.bloomz.net/#/app" TargetMode="External"/><Relationship Id="rId10" Type="http://schemas.openxmlformats.org/officeDocument/2006/relationships/hyperlink" Target="http://www.gmsdk12.org/Symbaloo.aspx" TargetMode="External"/><Relationship Id="rId4" Type="http://schemas.openxmlformats.org/officeDocument/2006/relationships/hyperlink" Target="http://www.gmsdk12.org/OfficeandStaff.aspx" TargetMode="External"/><Relationship Id="rId9" Type="http://schemas.openxmlformats.org/officeDocument/2006/relationships/hyperlink" Target="http://www.dreambox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B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08520" y="5727700"/>
            <a:ext cx="9361040" cy="1130300"/>
          </a:xfrm>
          <a:prstGeom prst="rect">
            <a:avLst/>
          </a:prstGeom>
        </p:spPr>
      </p:pic>
      <p:pic>
        <p:nvPicPr>
          <p:cNvPr id="5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676383">
            <a:off x="1957587" y="5583893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676383">
            <a:off x="7358187" y="5619897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7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676383">
            <a:off x="4873911" y="5691906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676383">
            <a:off x="769456" y="5727909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8015084">
            <a:off x="3791629" y="5915368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10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19921634">
            <a:off x="-101387" y="5828923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11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6416905">
            <a:off x="5929103" y="5763480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12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0040578">
            <a:off x="8283555" y="5784755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13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19921634">
            <a:off x="258653" y="4388762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14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17053680">
            <a:off x="690702" y="2732578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15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18831638">
            <a:off x="402670" y="1148402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16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3011228">
            <a:off x="1266765" y="4568781"/>
            <a:ext cx="892614" cy="713299"/>
          </a:xfrm>
          <a:prstGeom prst="rect">
            <a:avLst/>
          </a:prstGeom>
          <a:ln w="3175">
            <a:miter lim="400000"/>
          </a:ln>
        </p:spPr>
      </p:pic>
      <p:sp>
        <p:nvSpPr>
          <p:cNvPr id="17" name="TextBox 16"/>
          <p:cNvSpPr txBox="1"/>
          <p:nvPr/>
        </p:nvSpPr>
        <p:spPr>
          <a:xfrm>
            <a:off x="1979712" y="440668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803C05"/>
                </a:solidFill>
                <a:latin typeface="Buttercup Sample "/>
                <a:cs typeface="Buttercup Sample "/>
              </a:rPr>
              <a:t>Fall</a:t>
            </a:r>
            <a:r>
              <a:rPr lang="en-US" sz="8000" b="1" dirty="0">
                <a:solidFill>
                  <a:srgbClr val="803C05"/>
                </a:solidFill>
                <a:latin typeface="HelloBigSky"/>
                <a:cs typeface="HelloBigSky"/>
              </a:rPr>
              <a:t> </a:t>
            </a:r>
            <a:r>
              <a:rPr lang="en-US" sz="80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In Love With Math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95736" y="2636912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803C05"/>
              </a:solidFill>
              <a:latin typeface="HelloBigSky"/>
              <a:cs typeface="HelloBigSky"/>
            </a:endParaRPr>
          </a:p>
          <a:p>
            <a:pPr algn="ctr"/>
            <a:r>
              <a:rPr lang="en-US" sz="32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Dogwood Family Math Night</a:t>
            </a:r>
          </a:p>
          <a:p>
            <a:pPr algn="ctr"/>
            <a:r>
              <a:rPr lang="en-US" sz="3200" b="1" dirty="0" err="1">
                <a:solidFill>
                  <a:srgbClr val="803C05"/>
                </a:solidFill>
                <a:latin typeface="KG Sorry Not Sorry Chub"/>
                <a:cs typeface="KG Sorry Not Sorry Chub"/>
              </a:rPr>
              <a:t>thursday</a:t>
            </a:r>
            <a:r>
              <a:rPr lang="en-US" sz="32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, October 4, 2018</a:t>
            </a:r>
          </a:p>
          <a:p>
            <a:pPr algn="ctr"/>
            <a:endParaRPr lang="en-US" sz="3200" b="1" dirty="0">
              <a:solidFill>
                <a:srgbClr val="803C05"/>
              </a:solidFill>
              <a:latin typeface="HelloBigSky"/>
              <a:cs typeface="HelloBigSky"/>
            </a:endParaRPr>
          </a:p>
          <a:p>
            <a:pPr algn="ctr"/>
            <a:r>
              <a:rPr lang="en-US" sz="32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#</a:t>
            </a:r>
            <a:r>
              <a:rPr lang="en-US" sz="3200" b="1" dirty="0" err="1">
                <a:solidFill>
                  <a:srgbClr val="803C05"/>
                </a:solidFill>
                <a:latin typeface="KG Sorry Not Sorry Chub"/>
                <a:cs typeface="KG Sorry Not Sorry Chub"/>
              </a:rPr>
              <a:t>dolphinlife</a:t>
            </a:r>
            <a:endParaRPr lang="en-US" sz="3200" b="1" dirty="0">
              <a:solidFill>
                <a:srgbClr val="803C05"/>
              </a:solidFill>
              <a:latin typeface="KG Sorry Not Sorry Chub"/>
              <a:cs typeface="KG Sorry Not Sorry Chub"/>
            </a:endParaRPr>
          </a:p>
        </p:txBody>
      </p:sp>
    </p:spTree>
    <p:extLst>
      <p:ext uri="{BB962C8B-B14F-4D97-AF65-F5344CB8AC3E}">
        <p14:creationId xmlns:p14="http://schemas.microsoft.com/office/powerpoint/2010/main" val="44582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B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08520" y="5727700"/>
            <a:ext cx="9361040" cy="1130300"/>
          </a:xfrm>
          <a:prstGeom prst="rect">
            <a:avLst/>
          </a:prstGeom>
        </p:spPr>
      </p:pic>
      <p:pic>
        <p:nvPicPr>
          <p:cNvPr id="5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676383">
            <a:off x="1957587" y="5583893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676383">
            <a:off x="7358187" y="5619897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7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676383">
            <a:off x="4873911" y="5691906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676383">
            <a:off x="769456" y="5727909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8015084">
            <a:off x="3791629" y="5915368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10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19921634">
            <a:off x="-101387" y="5828923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11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6416905">
            <a:off x="5929103" y="5763480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12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0040578">
            <a:off x="8283555" y="5784755"/>
            <a:ext cx="892614" cy="713299"/>
          </a:xfrm>
          <a:prstGeom prst="rect">
            <a:avLst/>
          </a:prstGeom>
          <a:ln w="3175">
            <a:miter lim="400000"/>
          </a:ln>
        </p:spPr>
      </p:pic>
      <p:sp>
        <p:nvSpPr>
          <p:cNvPr id="17" name="TextBox 16"/>
          <p:cNvSpPr txBox="1"/>
          <p:nvPr/>
        </p:nvSpPr>
        <p:spPr>
          <a:xfrm>
            <a:off x="0" y="34136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803C05"/>
                </a:solidFill>
                <a:latin typeface="Buttercup Sample "/>
                <a:cs typeface="Buttercup Sample "/>
              </a:rPr>
              <a:t>Parent Resources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1580" y="1772816"/>
            <a:ext cx="62646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03C05"/>
                </a:solidFill>
                <a:latin typeface="KG Sorry Not Sorry Chub"/>
                <a:cs typeface="KG Sorry Not Sorry Chub"/>
                <a:hlinkClick r:id="rId4"/>
              </a:rPr>
              <a:t>Teacher Websites</a:t>
            </a:r>
            <a:r>
              <a:rPr lang="en-US" sz="32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 &amp; </a:t>
            </a:r>
            <a:r>
              <a:rPr lang="en-US" sz="3200" b="1" dirty="0" err="1">
                <a:solidFill>
                  <a:srgbClr val="803C05"/>
                </a:solidFill>
                <a:latin typeface="KG Sorry Not Sorry Chub"/>
                <a:cs typeface="KG Sorry Not Sorry Chub"/>
                <a:hlinkClick r:id="rId5"/>
              </a:rPr>
              <a:t>Bloomz</a:t>
            </a:r>
            <a:endParaRPr lang="en-US" sz="3200" b="1" dirty="0">
              <a:solidFill>
                <a:srgbClr val="803C05"/>
              </a:solidFill>
              <a:latin typeface="KG Sorry Not Sorry Chub"/>
              <a:cs typeface="KG Sorry Not Sorry Chub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1580" y="2348880"/>
            <a:ext cx="77768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03C05"/>
                </a:solidFill>
                <a:latin typeface="KG Sorry Not Sorry Chub"/>
                <a:cs typeface="KG Sorry Not Sorry Chub"/>
                <a:hlinkClick r:id="rId6"/>
              </a:rPr>
              <a:t>Lafayette Parent Command Center</a:t>
            </a:r>
            <a:endParaRPr lang="en-US" sz="3200" b="1" dirty="0">
              <a:solidFill>
                <a:srgbClr val="803C05"/>
              </a:solidFill>
              <a:latin typeface="KG Sorry Not Sorry Chub"/>
              <a:cs typeface="KG Sorry Not Sorry Chub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6" y="2924944"/>
            <a:ext cx="77768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03C05"/>
                </a:solidFill>
                <a:latin typeface="KG Sorry Not Sorry Chub"/>
                <a:cs typeface="KG Sorry Not Sorry Chub"/>
                <a:hlinkClick r:id="rId7"/>
              </a:rPr>
              <a:t>Great Minds Parent Support</a:t>
            </a:r>
            <a:endParaRPr lang="en-US" sz="3200" b="1" dirty="0">
              <a:solidFill>
                <a:srgbClr val="803C05"/>
              </a:solidFill>
              <a:latin typeface="KG Sorry Not Sorry Chub"/>
              <a:cs typeface="KG Sorry Not Sorry Chub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930" y="3465004"/>
            <a:ext cx="84244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Instructional Videos </a:t>
            </a:r>
            <a:r>
              <a:rPr lang="en-US" sz="24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(</a:t>
            </a:r>
            <a:r>
              <a:rPr lang="en-US" sz="2400" b="1" dirty="0">
                <a:solidFill>
                  <a:srgbClr val="803C05"/>
                </a:solidFill>
                <a:latin typeface="KG Sorry Not Sorry Chub"/>
                <a:cs typeface="KG Sorry Not Sorry Chub"/>
                <a:hlinkClick r:id="rId8"/>
              </a:rPr>
              <a:t> Habecker</a:t>
            </a:r>
            <a:r>
              <a:rPr lang="en-US" sz="24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3148" y="4113076"/>
            <a:ext cx="84244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803C05"/>
                </a:solidFill>
                <a:latin typeface="KG Sorry Not Sorry Chub"/>
                <a:cs typeface="KG Sorry Not Sorry Chub"/>
                <a:hlinkClick r:id="rId9"/>
              </a:rPr>
              <a:t>DreamBox</a:t>
            </a:r>
            <a:r>
              <a:rPr lang="en-US" sz="32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 Parent Support &amp; Information</a:t>
            </a:r>
            <a:endParaRPr lang="en-US" sz="2400" b="1" dirty="0">
              <a:solidFill>
                <a:srgbClr val="803C05"/>
              </a:solidFill>
              <a:latin typeface="KG Sorry Not Sorry Chub"/>
              <a:cs typeface="KG Sorry Not Sorry Chub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9572" y="4761148"/>
            <a:ext cx="84244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03C05"/>
                </a:solidFill>
                <a:latin typeface="KG Sorry Not Sorry Chub"/>
                <a:cs typeface="KG Sorry Not Sorry Chub"/>
                <a:hlinkClick r:id="rId10"/>
              </a:rPr>
              <a:t>DreamBox</a:t>
            </a:r>
            <a:r>
              <a:rPr lang="en-US" sz="32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 Log In </a:t>
            </a:r>
            <a:r>
              <a:rPr lang="en-US" sz="20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(School Code for apps: </a:t>
            </a:r>
            <a:r>
              <a:rPr lang="en-US" sz="2000" b="1" dirty="0" err="1">
                <a:solidFill>
                  <a:srgbClr val="803C05"/>
                </a:solidFill>
                <a:latin typeface="KG Sorry Not Sorry Chub"/>
                <a:cs typeface="KG Sorry Not Sorry Chub"/>
              </a:rPr>
              <a:t>saxj</a:t>
            </a:r>
            <a:r>
              <a:rPr lang="en-US" sz="20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/d6mu)</a:t>
            </a:r>
          </a:p>
        </p:txBody>
      </p:sp>
      <p:pic>
        <p:nvPicPr>
          <p:cNvPr id="25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19921634">
            <a:off x="334816" y="1985698"/>
            <a:ext cx="366610" cy="292963"/>
          </a:xfrm>
          <a:prstGeom prst="rect">
            <a:avLst/>
          </a:prstGeom>
          <a:ln w="3175">
            <a:miter lim="400000"/>
          </a:ln>
        </p:spPr>
      </p:pic>
      <p:pic>
        <p:nvPicPr>
          <p:cNvPr id="27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19921634">
            <a:off x="334815" y="2597766"/>
            <a:ext cx="366610" cy="292963"/>
          </a:xfrm>
          <a:prstGeom prst="rect">
            <a:avLst/>
          </a:prstGeom>
          <a:ln w="3175">
            <a:miter lim="400000"/>
          </a:ln>
        </p:spPr>
      </p:pic>
      <p:pic>
        <p:nvPicPr>
          <p:cNvPr id="28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19921634">
            <a:off x="334816" y="3137826"/>
            <a:ext cx="366610" cy="292963"/>
          </a:xfrm>
          <a:prstGeom prst="rect">
            <a:avLst/>
          </a:prstGeom>
          <a:ln w="3175">
            <a:miter lim="400000"/>
          </a:ln>
        </p:spPr>
      </p:pic>
      <p:pic>
        <p:nvPicPr>
          <p:cNvPr id="29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19921634">
            <a:off x="334815" y="3713890"/>
            <a:ext cx="366610" cy="292963"/>
          </a:xfrm>
          <a:prstGeom prst="rect">
            <a:avLst/>
          </a:prstGeom>
          <a:ln w="3175">
            <a:miter lim="400000"/>
          </a:ln>
        </p:spPr>
      </p:pic>
      <p:pic>
        <p:nvPicPr>
          <p:cNvPr id="30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19921634">
            <a:off x="334817" y="4325959"/>
            <a:ext cx="366610" cy="292963"/>
          </a:xfrm>
          <a:prstGeom prst="rect">
            <a:avLst/>
          </a:prstGeom>
          <a:ln w="3175">
            <a:miter lim="400000"/>
          </a:ln>
        </p:spPr>
      </p:pic>
      <p:pic>
        <p:nvPicPr>
          <p:cNvPr id="31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19921634">
            <a:off x="334817" y="4938027"/>
            <a:ext cx="366610" cy="292963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6553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B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08520" y="5727700"/>
            <a:ext cx="9361040" cy="1130300"/>
          </a:xfrm>
          <a:prstGeom prst="rect">
            <a:avLst/>
          </a:prstGeom>
        </p:spPr>
      </p:pic>
      <p:pic>
        <p:nvPicPr>
          <p:cNvPr id="5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676383">
            <a:off x="1957587" y="5583893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676383">
            <a:off x="7358187" y="5619897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7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676383">
            <a:off x="4873911" y="5691906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676383">
            <a:off x="769456" y="5727909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8015084">
            <a:off x="3791629" y="5915368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10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19921634">
            <a:off x="-101387" y="5828923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11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6416905">
            <a:off x="5929103" y="5763480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12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0040578">
            <a:off x="8283555" y="5784755"/>
            <a:ext cx="892614" cy="713299"/>
          </a:xfrm>
          <a:prstGeom prst="rect">
            <a:avLst/>
          </a:prstGeom>
          <a:ln w="3175">
            <a:miter lim="400000"/>
          </a:ln>
        </p:spPr>
      </p:pic>
      <p:sp>
        <p:nvSpPr>
          <p:cNvPr id="17" name="TextBox 16"/>
          <p:cNvSpPr txBox="1"/>
          <p:nvPr/>
        </p:nvSpPr>
        <p:spPr>
          <a:xfrm>
            <a:off x="0" y="374464"/>
            <a:ext cx="9144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803C05"/>
                </a:solidFill>
                <a:latin typeface="Buttercup Sample "/>
                <a:cs typeface="Buttercup Sample "/>
              </a:rPr>
              <a:t>Sprints</a:t>
            </a:r>
          </a:p>
          <a:p>
            <a:pPr algn="ctr"/>
            <a:r>
              <a:rPr lang="en-US" sz="54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Ready? Set... Go!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1580" y="2628200"/>
            <a:ext cx="83524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Don’t turn over the sheet until I say “Go!”</a:t>
            </a:r>
          </a:p>
        </p:txBody>
      </p:sp>
      <p:pic>
        <p:nvPicPr>
          <p:cNvPr id="25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19921634">
            <a:off x="334816" y="2769074"/>
            <a:ext cx="366610" cy="292963"/>
          </a:xfrm>
          <a:prstGeom prst="rect">
            <a:avLst/>
          </a:prstGeom>
          <a:ln w="3175">
            <a:miter lim="400000"/>
          </a:ln>
        </p:spPr>
      </p:pic>
      <p:pic>
        <p:nvPicPr>
          <p:cNvPr id="26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19921634">
            <a:off x="304398" y="3993210"/>
            <a:ext cx="366610" cy="292963"/>
          </a:xfrm>
          <a:prstGeom prst="rect">
            <a:avLst/>
          </a:prstGeom>
          <a:ln w="3175">
            <a:miter lim="400000"/>
          </a:ln>
        </p:spPr>
      </p:pic>
      <p:pic>
        <p:nvPicPr>
          <p:cNvPr id="27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19921634">
            <a:off x="304399" y="4605278"/>
            <a:ext cx="366610" cy="292963"/>
          </a:xfrm>
          <a:prstGeom prst="rect">
            <a:avLst/>
          </a:prstGeom>
          <a:ln w="3175">
            <a:miter lim="400000"/>
          </a:ln>
        </p:spPr>
      </p:pic>
      <p:pic>
        <p:nvPicPr>
          <p:cNvPr id="28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19921634">
            <a:off x="304398" y="5253350"/>
            <a:ext cx="366610" cy="292963"/>
          </a:xfrm>
          <a:prstGeom prst="rect">
            <a:avLst/>
          </a:prstGeom>
          <a:ln w="3175">
            <a:miter lim="400000"/>
          </a:ln>
        </p:spPr>
      </p:pic>
      <p:sp>
        <p:nvSpPr>
          <p:cNvPr id="20" name="TextBox 19"/>
          <p:cNvSpPr txBox="1"/>
          <p:nvPr/>
        </p:nvSpPr>
        <p:spPr>
          <a:xfrm>
            <a:off x="791580" y="3816332"/>
            <a:ext cx="83524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Make sure your pencil is sharpened.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8083" y="4428400"/>
            <a:ext cx="83524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Do you have a </a:t>
            </a:r>
            <a:r>
              <a:rPr lang="en-US" sz="3200" b="1" dirty="0" err="1">
                <a:solidFill>
                  <a:srgbClr val="803C05"/>
                </a:solidFill>
                <a:latin typeface="KG Sorry Not Sorry Chub"/>
                <a:cs typeface="KG Sorry Not Sorry Chub"/>
              </a:rPr>
              <a:t>highligher</a:t>
            </a:r>
            <a:r>
              <a:rPr lang="en-US" sz="32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 ready?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1162" y="5076472"/>
            <a:ext cx="83524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No peeking!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4390" y="3204264"/>
            <a:ext cx="83524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You will have 1 minute per sheet.</a:t>
            </a:r>
          </a:p>
        </p:txBody>
      </p:sp>
      <p:pic>
        <p:nvPicPr>
          <p:cNvPr id="24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19921634">
            <a:off x="298813" y="3381143"/>
            <a:ext cx="366610" cy="292963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077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B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08520" y="5727700"/>
            <a:ext cx="9361040" cy="1130300"/>
          </a:xfrm>
          <a:prstGeom prst="rect">
            <a:avLst/>
          </a:prstGeom>
        </p:spPr>
      </p:pic>
      <p:pic>
        <p:nvPicPr>
          <p:cNvPr id="5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676383">
            <a:off x="1957587" y="5583893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676383">
            <a:off x="7358187" y="5619897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7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676383">
            <a:off x="4873911" y="5691906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676383">
            <a:off x="769456" y="5727909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8015084">
            <a:off x="3791629" y="5915368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10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19921634">
            <a:off x="-101387" y="5828923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11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6416905">
            <a:off x="5929103" y="5763480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12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0040578">
            <a:off x="8283555" y="5784755"/>
            <a:ext cx="892614" cy="713299"/>
          </a:xfrm>
          <a:prstGeom prst="rect">
            <a:avLst/>
          </a:prstGeom>
          <a:ln w="3175">
            <a:miter lim="400000"/>
          </a:ln>
        </p:spPr>
      </p:pic>
      <p:sp>
        <p:nvSpPr>
          <p:cNvPr id="17" name="TextBox 16"/>
          <p:cNvSpPr txBox="1"/>
          <p:nvPr/>
        </p:nvSpPr>
        <p:spPr>
          <a:xfrm>
            <a:off x="0" y="410468"/>
            <a:ext cx="9144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803C05"/>
                </a:solidFill>
                <a:latin typeface="Buttercup Sample "/>
                <a:cs typeface="Buttercup Sample "/>
              </a:rPr>
              <a:t>Fluency</a:t>
            </a:r>
          </a:p>
          <a:p>
            <a:pPr algn="ctr"/>
            <a:r>
              <a:rPr lang="en-US" sz="54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Everyone Together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1580" y="2951073"/>
            <a:ext cx="83524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We will count together from 1 to 30 the “Say Ten way”</a:t>
            </a:r>
          </a:p>
          <a:p>
            <a:endParaRPr lang="en-US" sz="3200" b="1" dirty="0">
              <a:solidFill>
                <a:srgbClr val="803C05"/>
              </a:solidFill>
              <a:latin typeface="KG Sorry Not Sorry Chub"/>
              <a:cs typeface="KG Sorry Not Sorry Chub"/>
            </a:endParaRPr>
          </a:p>
          <a:p>
            <a:r>
              <a:rPr lang="en-US" sz="32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Ten frame flash</a:t>
            </a:r>
          </a:p>
          <a:p>
            <a:endParaRPr lang="en-US" sz="3200" b="1" dirty="0">
              <a:solidFill>
                <a:srgbClr val="803C05"/>
              </a:solidFill>
              <a:latin typeface="HelloBigSky"/>
              <a:cs typeface="HelloBigSky"/>
            </a:endParaRPr>
          </a:p>
        </p:txBody>
      </p:sp>
      <p:pic>
        <p:nvPicPr>
          <p:cNvPr id="25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19921634">
            <a:off x="334817" y="3127951"/>
            <a:ext cx="366610" cy="292963"/>
          </a:xfrm>
          <a:prstGeom prst="rect">
            <a:avLst/>
          </a:prstGeom>
          <a:ln w="3175">
            <a:miter lim="400000"/>
          </a:ln>
        </p:spPr>
      </p:pic>
      <p:pic>
        <p:nvPicPr>
          <p:cNvPr id="14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19921634">
            <a:off x="406824" y="4028051"/>
            <a:ext cx="366610" cy="292963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22246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B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08520" y="5727700"/>
            <a:ext cx="9361040" cy="1130300"/>
          </a:xfrm>
          <a:prstGeom prst="rect">
            <a:avLst/>
          </a:prstGeom>
        </p:spPr>
      </p:pic>
      <p:pic>
        <p:nvPicPr>
          <p:cNvPr id="5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676383">
            <a:off x="1957587" y="5583893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676383">
            <a:off x="7358187" y="5619897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7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676383">
            <a:off x="4873911" y="5691906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676383">
            <a:off x="769456" y="5727909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8015084">
            <a:off x="3791629" y="5915368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10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19921634">
            <a:off x="-101387" y="5828923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11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6416905">
            <a:off x="5929103" y="5763480"/>
            <a:ext cx="892614" cy="713299"/>
          </a:xfrm>
          <a:prstGeom prst="rect">
            <a:avLst/>
          </a:prstGeom>
          <a:ln w="3175">
            <a:miter lim="400000"/>
          </a:ln>
        </p:spPr>
      </p:pic>
      <p:pic>
        <p:nvPicPr>
          <p:cNvPr id="12" name="pasted-image.tiff"/>
          <p:cNvPicPr>
            <a:picLocks noChangeAspect="1"/>
          </p:cNvPicPr>
          <p:nvPr/>
        </p:nvPicPr>
        <p:blipFill>
          <a:blip r:embed="rId3">
            <a:alphaModFix amt="89051"/>
            <a:extLst/>
          </a:blip>
          <a:stretch>
            <a:fillRect/>
          </a:stretch>
        </p:blipFill>
        <p:spPr>
          <a:xfrm rot="20040578">
            <a:off x="8283555" y="5784755"/>
            <a:ext cx="892614" cy="713299"/>
          </a:xfrm>
          <a:prstGeom prst="rect">
            <a:avLst/>
          </a:prstGeom>
          <a:ln w="3175">
            <a:miter lim="400000"/>
          </a:ln>
        </p:spPr>
      </p:pic>
      <p:sp>
        <p:nvSpPr>
          <p:cNvPr id="17" name="TextBox 16"/>
          <p:cNvSpPr txBox="1"/>
          <p:nvPr/>
        </p:nvSpPr>
        <p:spPr>
          <a:xfrm>
            <a:off x="0" y="29839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803C05"/>
                </a:solidFill>
                <a:latin typeface="Buttercup Sample "/>
                <a:cs typeface="Buttercup Sample "/>
              </a:rPr>
              <a:t>Request for More Information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98" y="2805313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803C05"/>
              </a:solidFill>
              <a:latin typeface="HelloBigSky"/>
              <a:cs typeface="HelloBigSky"/>
            </a:endParaRPr>
          </a:p>
          <a:p>
            <a:r>
              <a:rPr lang="en-US" sz="20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Student Name: ______________________________   Math Teacher: ______________________________ </a:t>
            </a:r>
          </a:p>
          <a:p>
            <a:endParaRPr lang="en-US" sz="2000" b="1" dirty="0">
              <a:solidFill>
                <a:srgbClr val="803C05"/>
              </a:solidFill>
              <a:latin typeface="HelloBigSky"/>
              <a:cs typeface="HelloBigSky"/>
            </a:endParaRPr>
          </a:p>
          <a:p>
            <a:r>
              <a:rPr lang="en-US" sz="20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Parent Name: ______________________________ Phone Number: ______________________________ </a:t>
            </a:r>
          </a:p>
          <a:p>
            <a:endParaRPr lang="en-US" sz="2000" b="1" dirty="0">
              <a:solidFill>
                <a:srgbClr val="803C05"/>
              </a:solidFill>
              <a:latin typeface="HelloBigSky"/>
              <a:cs typeface="HelloBigSky"/>
            </a:endParaRPr>
          </a:p>
          <a:p>
            <a:r>
              <a:rPr lang="en-US" sz="2000" b="1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Email Address: __________________________________________________</a:t>
            </a:r>
          </a:p>
          <a:p>
            <a:endParaRPr lang="en-US" dirty="0">
              <a:solidFill>
                <a:srgbClr val="803C05"/>
              </a:solidFill>
              <a:latin typeface="HelloBigSky"/>
              <a:cs typeface="HelloBigSky"/>
            </a:endParaRPr>
          </a:p>
          <a:p>
            <a:endParaRPr lang="en-US" dirty="0">
              <a:solidFill>
                <a:srgbClr val="803C05"/>
              </a:solidFill>
              <a:latin typeface="HelloBigSky"/>
              <a:cs typeface="HelloBigSky"/>
            </a:endParaRPr>
          </a:p>
          <a:p>
            <a:r>
              <a:rPr lang="en-US" sz="2000" dirty="0">
                <a:solidFill>
                  <a:srgbClr val="803C05"/>
                </a:solidFill>
                <a:latin typeface="KG Sorry Not Sorry Chub"/>
                <a:cs typeface="KG Sorry Not Sorry Chub"/>
              </a:rPr>
              <a:t>Please give a brief description about which you would like additional information: </a:t>
            </a:r>
          </a:p>
          <a:p>
            <a:endParaRPr lang="en-US" dirty="0">
              <a:solidFill>
                <a:srgbClr val="803C05"/>
              </a:solidFill>
              <a:latin typeface="HelloBigSky"/>
              <a:cs typeface="HelloBigSky"/>
            </a:endParaRPr>
          </a:p>
          <a:p>
            <a:endParaRPr lang="en-US" dirty="0">
              <a:solidFill>
                <a:srgbClr val="803C05"/>
              </a:solidFill>
              <a:latin typeface="HelloBigSky"/>
              <a:cs typeface="HelloBigSky"/>
            </a:endParaRPr>
          </a:p>
        </p:txBody>
      </p:sp>
    </p:spTree>
    <p:extLst>
      <p:ext uri="{BB962C8B-B14F-4D97-AF65-F5344CB8AC3E}">
        <p14:creationId xmlns:p14="http://schemas.microsoft.com/office/powerpoint/2010/main" val="2362775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A5107"/>
      </a:hlink>
      <a:folHlink>
        <a:srgbClr val="AA51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2858</TotalTime>
  <Words>154</Words>
  <Application>Microsoft Macintosh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ＭＳ Ｐゴシック</vt:lpstr>
      <vt:lpstr>Arial</vt:lpstr>
      <vt:lpstr>Buttercup Sample </vt:lpstr>
      <vt:lpstr>Calibri</vt:lpstr>
      <vt:lpstr>HelloBigSky</vt:lpstr>
      <vt:lpstr>KG Sorry Not Sorry Chub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in Love with Math</dc:title>
  <dc:subject/>
  <dc:creator/>
  <cp:keywords/>
  <dc:description/>
  <cp:lastModifiedBy>Alexis Sweda</cp:lastModifiedBy>
  <cp:revision>18</cp:revision>
  <cp:lastPrinted>1601-01-01T00:00:00Z</cp:lastPrinted>
  <dcterms:created xsi:type="dcterms:W3CDTF">1601-01-01T00:00:00Z</dcterms:created>
  <dcterms:modified xsi:type="dcterms:W3CDTF">2018-10-04T22:06:47Z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TC102037791033</vt:lpwstr>
  </property>
</Properties>
</file>